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2" r:id="rId4"/>
    <p:sldId id="275" r:id="rId5"/>
    <p:sldId id="258" r:id="rId6"/>
    <p:sldId id="261" r:id="rId7"/>
    <p:sldId id="263" r:id="rId8"/>
    <p:sldId id="260" r:id="rId9"/>
    <p:sldId id="264" r:id="rId10"/>
    <p:sldId id="271" r:id="rId11"/>
    <p:sldId id="270" r:id="rId12"/>
    <p:sldId id="259" r:id="rId13"/>
    <p:sldId id="265" r:id="rId14"/>
    <p:sldId id="272" r:id="rId15"/>
    <p:sldId id="273" r:id="rId16"/>
    <p:sldId id="274" r:id="rId17"/>
    <p:sldId id="266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69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8"/>
  </p:normalViewPr>
  <p:slideViewPr>
    <p:cSldViewPr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CA2BF-B919-0445-B175-98A186D19AC6}" type="datetimeFigureOut">
              <a:rPr kumimoji="1" lang="ko-KR" altLang="en-US" smtClean="0"/>
              <a:t>2018. 7. 20.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C6CEF-EBD7-EE40-8FDE-27CD8CD989B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253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워드임베딩</a:t>
            </a:r>
            <a:r>
              <a:rPr kumimoji="1" lang="ko-KR" altLang="en-US" dirty="0"/>
              <a:t> 방법에 대한 여러가지 변주와 </a:t>
            </a:r>
            <a:r>
              <a:rPr kumimoji="1" lang="ko-KR" altLang="en-US" dirty="0" err="1"/>
              <a:t>중의성</a:t>
            </a:r>
            <a:r>
              <a:rPr kumimoji="1" lang="ko-KR" altLang="en-US" dirty="0"/>
              <a:t> 해소문제에의 적용 무진장 많음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C6CEF-EBD7-EE40-8FDE-27CD8CD989B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6704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Glove</a:t>
            </a:r>
            <a:r>
              <a:rPr kumimoji="1" lang="ko-KR" altLang="en-US" dirty="0"/>
              <a:t>도 있었는데 </a:t>
            </a:r>
            <a:r>
              <a:rPr kumimoji="1" lang="en-US" altLang="ko-KR" dirty="0"/>
              <a:t>word2vec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그중에서도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skip gram</a:t>
            </a:r>
            <a:r>
              <a:rPr kumimoji="1" lang="ko-KR" altLang="en-US" dirty="0"/>
              <a:t>이 성능이 더 좋다고 </a:t>
            </a:r>
            <a:r>
              <a:rPr kumimoji="1" lang="ko-KR" altLang="en-US" dirty="0" err="1"/>
              <a:t>소문이나서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그거에관한</a:t>
            </a:r>
            <a:r>
              <a:rPr kumimoji="1" lang="ko-KR" altLang="en-US" dirty="0"/>
              <a:t> 논문이 많음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C6CEF-EBD7-EE40-8FDE-27CD8CD989B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5090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Glove</a:t>
            </a:r>
            <a:r>
              <a:rPr kumimoji="1" lang="ko-KR" altLang="en-US" dirty="0"/>
              <a:t>도 있었는데 </a:t>
            </a:r>
            <a:r>
              <a:rPr kumimoji="1" lang="en-US" altLang="ko-KR" dirty="0"/>
              <a:t>word2vec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그중에서도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skip gram</a:t>
            </a:r>
            <a:r>
              <a:rPr kumimoji="1" lang="ko-KR" altLang="en-US" dirty="0"/>
              <a:t>이 성능이 더 좋다고 </a:t>
            </a:r>
            <a:r>
              <a:rPr kumimoji="1" lang="ko-KR" altLang="en-US" dirty="0" err="1"/>
              <a:t>소문이나서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그거에관한</a:t>
            </a:r>
            <a:r>
              <a:rPr kumimoji="1" lang="ko-KR" altLang="en-US" dirty="0"/>
              <a:t> 논문이 많음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C6CEF-EBD7-EE40-8FDE-27CD8CD989B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4678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Glove</a:t>
            </a:r>
            <a:r>
              <a:rPr kumimoji="1" lang="ko-KR" altLang="en-US" dirty="0"/>
              <a:t>도 있었는데 </a:t>
            </a:r>
            <a:r>
              <a:rPr kumimoji="1" lang="en-US" altLang="ko-KR" dirty="0"/>
              <a:t>word2vec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그중에서도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skip gram</a:t>
            </a:r>
            <a:r>
              <a:rPr kumimoji="1" lang="ko-KR" altLang="en-US" dirty="0"/>
              <a:t>이 성능이 더 좋다고 </a:t>
            </a:r>
            <a:r>
              <a:rPr kumimoji="1" lang="ko-KR" altLang="en-US" dirty="0" err="1"/>
              <a:t>소문이나서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그거에관한</a:t>
            </a:r>
            <a:r>
              <a:rPr kumimoji="1" lang="ko-KR" altLang="en-US" dirty="0"/>
              <a:t> 논문이 많음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C6CEF-EBD7-EE40-8FDE-27CD8CD989B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730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한국어 연구는 이게 </a:t>
            </a:r>
            <a:r>
              <a:rPr kumimoji="1" lang="en-US" altLang="ko-KR" dirty="0" err="1"/>
              <a:t>hclt</a:t>
            </a:r>
            <a:r>
              <a:rPr kumimoji="1" lang="ko-KR" altLang="en-US" dirty="0"/>
              <a:t>에서 출발해서 그런지 </a:t>
            </a:r>
            <a:r>
              <a:rPr kumimoji="1" lang="en-US" altLang="ko-KR" dirty="0"/>
              <a:t>2017</a:t>
            </a:r>
            <a:r>
              <a:rPr kumimoji="1" lang="ko-KR" altLang="en-US" dirty="0"/>
              <a:t>년 이후 연구나 또 다른 범주의 연구를 찾기가 힘듦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C6CEF-EBD7-EE40-8FDE-27CD8CD989B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131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F7C8-74CC-4A70-B5A5-0BAA6F33A8C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F6B6-CE62-4863-B1A3-96BEF077D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27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F7C8-74CC-4A70-B5A5-0BAA6F33A8C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F6B6-CE62-4863-B1A3-96BEF077D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463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F7C8-74CC-4A70-B5A5-0BAA6F33A8C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F6B6-CE62-4863-B1A3-96BEF077D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82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F7C8-74CC-4A70-B5A5-0BAA6F33A8C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F6B6-CE62-4863-B1A3-96BEF077D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2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F7C8-74CC-4A70-B5A5-0BAA6F33A8C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F6B6-CE62-4863-B1A3-96BEF077D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832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F7C8-74CC-4A70-B5A5-0BAA6F33A8C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F6B6-CE62-4863-B1A3-96BEF077D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39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F7C8-74CC-4A70-B5A5-0BAA6F33A8C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F6B6-CE62-4863-B1A3-96BEF077D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5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F7C8-74CC-4A70-B5A5-0BAA6F33A8C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F6B6-CE62-4863-B1A3-96BEF077D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114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F7C8-74CC-4A70-B5A5-0BAA6F33A8C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F6B6-CE62-4863-B1A3-96BEF077D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26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F7C8-74CC-4A70-B5A5-0BAA6F33A8C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F6B6-CE62-4863-B1A3-96BEF077D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547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F7C8-74CC-4A70-B5A5-0BAA6F33A8C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F6B6-CE62-4863-B1A3-96BEF077D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550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CF7C8-74CC-4A70-B5A5-0BAA6F33A8C3}" type="datetimeFigureOut">
              <a:rPr lang="ko-KR" altLang="en-US" smtClean="0"/>
              <a:t>2018. 7. 20.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0F6B6-CE62-4863-B1A3-96BEF077D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56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한국어 단어 </a:t>
            </a:r>
            <a:r>
              <a:rPr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중의성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해소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자료조사 내용 정리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Jeff.yu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419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워드 </a:t>
            </a:r>
            <a:r>
              <a:rPr lang="ko-KR" altLang="en-US" dirty="0" err="1"/>
              <a:t>임베딩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800" b="1" dirty="0"/>
              <a:t>한국어 단어 공간 모델을 이용한 단어 의미 </a:t>
            </a:r>
            <a:r>
              <a:rPr lang="ko-KR" altLang="en-US" sz="2800" b="1" dirty="0" err="1"/>
              <a:t>중의성</a:t>
            </a:r>
            <a:r>
              <a:rPr lang="ko-KR" altLang="en-US" sz="2800" b="1" dirty="0"/>
              <a:t> 해소 </a:t>
            </a:r>
            <a:r>
              <a:rPr lang="en-US" altLang="ko-KR" sz="2800" b="1" dirty="0"/>
              <a:t>(</a:t>
            </a:r>
            <a:r>
              <a:rPr lang="ko-KR" altLang="en-US" sz="2800" b="1" dirty="0" err="1"/>
              <a:t>박용민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2012)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CC3CF7-075A-0140-821D-3D86CD179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593325"/>
            <a:ext cx="3356254" cy="1735336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2C0326B-574C-5243-BFD2-31228434E84A}"/>
              </a:ext>
            </a:extLst>
          </p:cNvPr>
          <p:cNvSpPr txBox="1">
            <a:spLocks/>
          </p:cNvSpPr>
          <p:nvPr/>
        </p:nvSpPr>
        <p:spPr>
          <a:xfrm>
            <a:off x="467544" y="2636912"/>
            <a:ext cx="4863002" cy="36416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dirty="0"/>
              <a:t>Word2vec</a:t>
            </a:r>
            <a:r>
              <a:rPr lang="ko-KR" altLang="en-US" dirty="0"/>
              <a:t>을 사용하지 않고 워드 벡터를 직접 정의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 err="1"/>
              <a:t>의미태그를</a:t>
            </a:r>
            <a:r>
              <a:rPr lang="ko-KR" altLang="en-US" dirty="0"/>
              <a:t> 붙인 채로 워드 벡터 공간을 구성</a:t>
            </a:r>
            <a:r>
              <a:rPr lang="en-US" altLang="ko-KR" dirty="0"/>
              <a:t>(</a:t>
            </a:r>
            <a:r>
              <a:rPr lang="ko-KR" altLang="en-US" dirty="0"/>
              <a:t>학습</a:t>
            </a:r>
            <a:r>
              <a:rPr lang="en-US" altLang="ko-KR" dirty="0"/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문장내 대상 단어의 벡터와 </a:t>
            </a:r>
            <a:r>
              <a:rPr lang="ko-KR" altLang="en-US" dirty="0" err="1"/>
              <a:t>유사도를</a:t>
            </a:r>
            <a:r>
              <a:rPr lang="ko-KR" altLang="en-US" dirty="0"/>
              <a:t> 비교하여 의미 결정</a:t>
            </a:r>
            <a:r>
              <a:rPr lang="en-US" altLang="ko-KR" dirty="0"/>
              <a:t>.</a:t>
            </a:r>
          </a:p>
          <a:p>
            <a:pPr>
              <a:lnSpc>
                <a:spcPct val="160000"/>
              </a:lnSpc>
            </a:pPr>
            <a:r>
              <a:rPr lang="en-US" altLang="ko-KR" dirty="0"/>
              <a:t>583</a:t>
            </a:r>
            <a:r>
              <a:rPr lang="ko-KR" altLang="en-US" dirty="0"/>
              <a:t> 단어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94%</a:t>
            </a:r>
            <a:r>
              <a:rPr lang="ko-KR" altLang="en-US" dirty="0"/>
              <a:t> 정확도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4EFCA1-B614-0C4F-911D-0EC420082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584220"/>
            <a:ext cx="2926828" cy="191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23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워드 </a:t>
            </a:r>
            <a:r>
              <a:rPr lang="ko-KR" altLang="en-US" dirty="0" err="1"/>
              <a:t>임베딩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ko-KR" sz="2800" b="1" dirty="0"/>
              <a:t>Word2Vec</a:t>
            </a:r>
            <a:r>
              <a:rPr lang="ko-KR" altLang="en-US" sz="2800" b="1" dirty="0" err="1"/>
              <a:t>를</a:t>
            </a:r>
            <a:r>
              <a:rPr lang="ko-KR" altLang="en-US" sz="2800" b="1" dirty="0"/>
              <a:t> 이용한 단어 의미 모호성 해소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강명윤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2015)</a:t>
            </a:r>
          </a:p>
          <a:p>
            <a:pPr marL="0" indent="0">
              <a:buNone/>
            </a:pPr>
            <a:endParaRPr lang="en-US" altLang="ko-KR" sz="2800" b="1" dirty="0"/>
          </a:p>
          <a:p>
            <a:r>
              <a:rPr lang="ko-KR" altLang="en-US" sz="2800" dirty="0" err="1"/>
              <a:t>박용민</a:t>
            </a:r>
            <a:r>
              <a:rPr lang="ko-KR" altLang="en-US" sz="2800" dirty="0"/>
              <a:t> 연구의 </a:t>
            </a:r>
            <a:r>
              <a:rPr lang="en-US" altLang="ko-KR" sz="2800" dirty="0"/>
              <a:t>word2vec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적용버전</a:t>
            </a:r>
            <a:endParaRPr lang="en-US" altLang="ko-KR" sz="2800" dirty="0"/>
          </a:p>
          <a:p>
            <a:r>
              <a:rPr lang="ko-KR" altLang="en-US" sz="2800" dirty="0" err="1"/>
              <a:t>박용민</a:t>
            </a:r>
            <a:r>
              <a:rPr lang="ko-KR" altLang="en-US" sz="2800" dirty="0"/>
              <a:t> 연구에 비해 정확도는 </a:t>
            </a:r>
            <a:r>
              <a:rPr lang="en-US" altLang="ko-KR" sz="2800" dirty="0"/>
              <a:t>0.6%</a:t>
            </a:r>
            <a:r>
              <a:rPr lang="ko-KR" altLang="en-US" sz="2800" dirty="0"/>
              <a:t> 정도 하락</a:t>
            </a:r>
            <a:endParaRPr lang="en-US" altLang="ko-KR" sz="2800" dirty="0"/>
          </a:p>
          <a:p>
            <a:r>
              <a:rPr lang="en-US" altLang="ko-KR" sz="2800" dirty="0"/>
              <a:t>Word2vec 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통해 </a:t>
            </a:r>
            <a:r>
              <a:rPr lang="ko-KR" altLang="en-US" sz="2800" dirty="0" err="1"/>
              <a:t>임베딩</a:t>
            </a:r>
            <a:r>
              <a:rPr lang="ko-KR" altLang="en-US" sz="2800" dirty="0"/>
              <a:t> 벡터 차원을 줄여 속도는 크게 향상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99517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통계기반</a:t>
            </a:r>
            <a:r>
              <a:rPr lang="en-US" altLang="ko-KR" dirty="0"/>
              <a:t> </a:t>
            </a:r>
            <a:r>
              <a:rPr lang="ko-KR" altLang="en-US" dirty="0"/>
              <a:t>접근방식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1600" dirty="0"/>
              <a:t>한국어 품사 및 </a:t>
            </a:r>
            <a:r>
              <a:rPr lang="ko-KR" altLang="en-US" sz="1600" dirty="0" err="1"/>
              <a:t>동형이의어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태깅을</a:t>
            </a:r>
            <a:r>
              <a:rPr lang="ko-KR" altLang="en-US" sz="1600" dirty="0"/>
              <a:t> 위한 단계별 </a:t>
            </a:r>
            <a:r>
              <a:rPr lang="ko-KR" altLang="en-US" sz="1600" dirty="0" err="1"/>
              <a:t>전이모델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b="1" dirty="0" err="1"/>
              <a:t>신준철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옥철영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2012),</a:t>
            </a:r>
          </a:p>
          <a:p>
            <a:pPr marL="0" indent="0" algn="ctr">
              <a:buNone/>
            </a:pPr>
            <a:r>
              <a:rPr lang="ko-KR" altLang="en-US" sz="1600" dirty="0"/>
              <a:t>한국어 품사 및 </a:t>
            </a:r>
            <a:r>
              <a:rPr lang="ko-KR" altLang="en-US" sz="1600" dirty="0" err="1"/>
              <a:t>동형이의어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태깅을</a:t>
            </a:r>
            <a:r>
              <a:rPr lang="ko-KR" altLang="en-US" sz="1600" dirty="0"/>
              <a:t> 위한 </a:t>
            </a:r>
            <a:r>
              <a:rPr lang="ko-KR" altLang="en-US" sz="1600" dirty="0" err="1"/>
              <a:t>마르코프</a:t>
            </a:r>
            <a:r>
              <a:rPr lang="ko-KR" altLang="en-US" sz="1600" dirty="0"/>
              <a:t> 모델과 은닉 </a:t>
            </a:r>
            <a:r>
              <a:rPr lang="ko-KR" altLang="en-US" sz="1600" dirty="0" err="1"/>
              <a:t>마르코프</a:t>
            </a:r>
            <a:r>
              <a:rPr lang="ko-KR" altLang="en-US" sz="1600" dirty="0"/>
              <a:t> 모델의 비교 </a:t>
            </a:r>
            <a:endParaRPr lang="en-US" altLang="ko-KR" sz="1600" dirty="0"/>
          </a:p>
          <a:p>
            <a:pPr marL="0" indent="0" algn="ctr">
              <a:buNone/>
            </a:pPr>
            <a:r>
              <a:rPr lang="en-US" altLang="ko-KR" sz="1600" dirty="0"/>
              <a:t>(</a:t>
            </a:r>
            <a:r>
              <a:rPr lang="ko-KR" altLang="en-US" sz="1600" b="1" dirty="0" err="1"/>
              <a:t>신준철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옥철영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2013),</a:t>
            </a:r>
          </a:p>
          <a:p>
            <a:pPr marL="0" indent="0" algn="ctr">
              <a:buNone/>
            </a:pPr>
            <a:r>
              <a:rPr lang="ko-KR" altLang="en-US" sz="1600" dirty="0" err="1"/>
              <a:t>부분어절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조건부확률</a:t>
            </a:r>
            <a:r>
              <a:rPr lang="ko-KR" altLang="en-US" sz="1600" dirty="0"/>
              <a:t> 기반 </a:t>
            </a:r>
            <a:r>
              <a:rPr lang="ko-KR" altLang="en-US" sz="1600" dirty="0" err="1"/>
              <a:t>동형이의어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태깅</a:t>
            </a:r>
            <a:r>
              <a:rPr lang="ko-KR" altLang="en-US" sz="1600" dirty="0"/>
              <a:t> 모델 </a:t>
            </a:r>
            <a:r>
              <a:rPr lang="en-US" altLang="ko-KR" sz="1600" dirty="0"/>
              <a:t>(</a:t>
            </a:r>
            <a:r>
              <a:rPr lang="ko-KR" altLang="en-US" sz="1600" b="1" dirty="0" err="1"/>
              <a:t>신준철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옥철영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2014),</a:t>
            </a:r>
          </a:p>
          <a:p>
            <a:pPr marL="0" indent="0" algn="ctr">
              <a:buNone/>
            </a:pPr>
            <a:r>
              <a:rPr lang="ko-KR" altLang="en-US" sz="1600" dirty="0"/>
              <a:t>한국어 </a:t>
            </a:r>
            <a:r>
              <a:rPr lang="ko-KR" altLang="en-US" sz="1600" dirty="0" err="1"/>
              <a:t>어휘의미망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UWordMap</a:t>
            </a:r>
            <a:r>
              <a:rPr lang="en-US" altLang="ko-KR" sz="1600" dirty="0"/>
              <a:t>)</a:t>
            </a:r>
            <a:r>
              <a:rPr lang="ko-KR" altLang="en-US" sz="1600" dirty="0"/>
              <a:t>을 이용한 </a:t>
            </a:r>
            <a:r>
              <a:rPr lang="ko-KR" altLang="en-US" sz="1600" dirty="0" err="1"/>
              <a:t>동형이의어</a:t>
            </a:r>
            <a:r>
              <a:rPr lang="ko-KR" altLang="en-US" sz="1600" dirty="0"/>
              <a:t> 분별 개선 </a:t>
            </a:r>
            <a:r>
              <a:rPr lang="en-US" altLang="ko-KR" sz="1600" dirty="0"/>
              <a:t>(</a:t>
            </a:r>
            <a:r>
              <a:rPr lang="ko-KR" altLang="en-US" sz="1600" b="1" dirty="0" err="1"/>
              <a:t>신준철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옥철영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2015),</a:t>
            </a:r>
          </a:p>
          <a:p>
            <a:pPr marL="0" indent="0" algn="ctr">
              <a:buNone/>
            </a:pPr>
            <a:r>
              <a:rPr lang="ko-KR" altLang="en-US" sz="1600" dirty="0"/>
              <a:t>한국어 어휘의미망의 의미 관계를 이용한 어의 </a:t>
            </a:r>
            <a:r>
              <a:rPr lang="ko-KR" altLang="en-US" sz="1600" dirty="0" err="1"/>
              <a:t>중의성</a:t>
            </a:r>
            <a:r>
              <a:rPr lang="ko-KR" altLang="en-US" sz="1600" dirty="0"/>
              <a:t> 해소 </a:t>
            </a:r>
            <a:r>
              <a:rPr lang="en-US" altLang="ko-KR" sz="1600" dirty="0"/>
              <a:t>(</a:t>
            </a:r>
            <a:r>
              <a:rPr lang="ko-KR" altLang="en-US" sz="1600" b="1" dirty="0" err="1"/>
              <a:t>신준철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옥철영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2016)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800" dirty="0" err="1"/>
              <a:t>시리즈물</a:t>
            </a:r>
            <a:endParaRPr lang="en-US" altLang="ko-KR" sz="2800" dirty="0"/>
          </a:p>
          <a:p>
            <a:r>
              <a:rPr lang="ko-KR" altLang="en-US" sz="2800" dirty="0" err="1"/>
              <a:t>조건부확률</a:t>
            </a:r>
            <a:r>
              <a:rPr lang="ko-KR" altLang="en-US" sz="2800" dirty="0"/>
              <a:t> </a:t>
            </a:r>
            <a:r>
              <a:rPr lang="en-US" altLang="ko-KR" sz="2800" dirty="0"/>
              <a:t>+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어휘의미망</a:t>
            </a:r>
            <a:r>
              <a:rPr lang="ko-KR" altLang="en-US" sz="2800" dirty="0"/>
              <a:t> 활용</a:t>
            </a:r>
          </a:p>
        </p:txBody>
      </p:sp>
    </p:spTree>
    <p:extLst>
      <p:ext uri="{BB962C8B-B14F-4D97-AF65-F5344CB8AC3E}">
        <p14:creationId xmlns:p14="http://schemas.microsoft.com/office/powerpoint/2010/main" val="2122123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통계기반</a:t>
            </a:r>
            <a:r>
              <a:rPr lang="en-US" altLang="ko-KR" dirty="0"/>
              <a:t> </a:t>
            </a:r>
            <a:r>
              <a:rPr lang="ko-KR" altLang="en-US" dirty="0"/>
              <a:t>접근방식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b="1" dirty="0"/>
              <a:t>한국어 </a:t>
            </a:r>
            <a:r>
              <a:rPr lang="ko-KR" altLang="en-US" sz="2800" b="1" dirty="0" err="1"/>
              <a:t>어휘의미망</a:t>
            </a:r>
            <a:r>
              <a:rPr lang="en-US" altLang="ko-KR" sz="2800" b="1" dirty="0"/>
              <a:t>(</a:t>
            </a:r>
            <a:r>
              <a:rPr lang="en" altLang="ko-KR" sz="2800" b="1" dirty="0" err="1"/>
              <a:t>UWordMap</a:t>
            </a:r>
            <a:r>
              <a:rPr lang="en" altLang="ko-KR" sz="2800" b="1" dirty="0"/>
              <a:t>)</a:t>
            </a:r>
            <a:r>
              <a:rPr lang="ko-KR" altLang="en-US" sz="2800" b="1" dirty="0"/>
              <a:t>을 이용한 </a:t>
            </a:r>
            <a:r>
              <a:rPr lang="ko-KR" altLang="en-US" sz="2800" b="1" dirty="0" err="1"/>
              <a:t>동형이의어</a:t>
            </a:r>
            <a:r>
              <a:rPr lang="ko-KR" altLang="en-US" sz="2800" b="1" dirty="0"/>
              <a:t> 분별 개선</a:t>
            </a:r>
            <a:r>
              <a:rPr lang="en-US" altLang="ko-KR" sz="2800" b="1" dirty="0"/>
              <a:t> (</a:t>
            </a:r>
            <a:r>
              <a:rPr lang="ko-KR" altLang="en-US" sz="2800" b="1" dirty="0" err="1"/>
              <a:t>신준철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</a:t>
            </a:r>
            <a:r>
              <a:rPr lang="ko-KR" altLang="en-US" sz="2800" b="1" dirty="0" err="1"/>
              <a:t>옥철영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2015)</a:t>
            </a:r>
          </a:p>
          <a:p>
            <a:pPr marL="0" indent="0">
              <a:buNone/>
            </a:pPr>
            <a:endParaRPr lang="en-US" altLang="ko-KR" sz="2800" b="1" dirty="0"/>
          </a:p>
          <a:p>
            <a:endParaRPr lang="ko-KR" altLang="en-US" sz="28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95D4BB9-DB01-5E46-9E17-B658FDDE0963}"/>
              </a:ext>
            </a:extLst>
          </p:cNvPr>
          <p:cNvSpPr txBox="1">
            <a:spLocks/>
          </p:cNvSpPr>
          <p:nvPr/>
        </p:nvSpPr>
        <p:spPr>
          <a:xfrm>
            <a:off x="312072" y="2779993"/>
            <a:ext cx="5112568" cy="36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/>
              <a:t>조건부 확률</a:t>
            </a:r>
            <a:r>
              <a:rPr lang="en-US" altLang="ko-KR" sz="2400" dirty="0"/>
              <a:t>(</a:t>
            </a:r>
            <a:r>
              <a:rPr lang="ko-KR" altLang="en-US" sz="2400" dirty="0"/>
              <a:t>공기 정보</a:t>
            </a:r>
            <a:r>
              <a:rPr lang="en-US" altLang="ko-KR" sz="2400" dirty="0"/>
              <a:t>)</a:t>
            </a:r>
            <a:r>
              <a:rPr lang="ko-KR" altLang="en-US" sz="2400" dirty="0"/>
              <a:t> 계산 모델 사용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 err="1"/>
              <a:t>UWordMap</a:t>
            </a:r>
            <a:r>
              <a:rPr lang="ko-KR" altLang="en-US" sz="2400" dirty="0"/>
              <a:t> 을 통해 </a:t>
            </a:r>
            <a:r>
              <a:rPr lang="ko-KR" altLang="en-US" sz="2400" dirty="0" err="1"/>
              <a:t>상위어</a:t>
            </a:r>
            <a:r>
              <a:rPr lang="ko-KR" altLang="en-US" sz="2400" dirty="0"/>
              <a:t> 경로 추출 후 </a:t>
            </a:r>
            <a:r>
              <a:rPr lang="ko-KR" altLang="en-US" sz="2400" dirty="0" err="1"/>
              <a:t>중의성</a:t>
            </a:r>
            <a:r>
              <a:rPr lang="ko-KR" altLang="en-US" sz="2400" dirty="0"/>
              <a:t> 해소에 사용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세종코퍼스</a:t>
            </a:r>
            <a:r>
              <a:rPr lang="ko-KR" altLang="en-US" sz="2400" dirty="0"/>
              <a:t> </a:t>
            </a:r>
            <a:r>
              <a:rPr lang="en-US" altLang="ko-KR" sz="2400" dirty="0"/>
              <a:t>110</a:t>
            </a:r>
            <a:r>
              <a:rPr lang="ko-KR" altLang="en-US" sz="2400" dirty="0"/>
              <a:t>만 어절에 대해 </a:t>
            </a:r>
            <a:r>
              <a:rPr lang="en-US" altLang="ko-KR" sz="2400" dirty="0"/>
              <a:t>96.5%</a:t>
            </a:r>
            <a:r>
              <a:rPr lang="ko-KR" altLang="en-US" sz="2400" dirty="0"/>
              <a:t> 정확도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ko-KR" altLang="en-US" sz="2400" dirty="0"/>
              <a:t>베이스라인 </a:t>
            </a:r>
            <a:r>
              <a:rPr lang="en-US" altLang="ko-KR" sz="2400" dirty="0"/>
              <a:t>94%)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54CD1D-0BEA-4744-8853-C60753968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488" y="3933056"/>
            <a:ext cx="3335209" cy="2463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BFC115-DC13-044D-AFC2-1B647E4E1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837530"/>
            <a:ext cx="3345172" cy="116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18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지식기반</a:t>
            </a:r>
            <a:r>
              <a:rPr lang="en-US" altLang="ko-KR" dirty="0"/>
              <a:t> </a:t>
            </a:r>
            <a:r>
              <a:rPr lang="ko-KR" altLang="en-US" dirty="0"/>
              <a:t>접근방식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b="1" dirty="0" err="1"/>
              <a:t>코어넷을</a:t>
            </a:r>
            <a:r>
              <a:rPr lang="ko-KR" altLang="en-US" sz="2800" b="1" dirty="0"/>
              <a:t> 활용한 비지도 한국어 어의 </a:t>
            </a:r>
            <a:r>
              <a:rPr lang="ko-KR" altLang="en-US" sz="2800" b="1" dirty="0" err="1"/>
              <a:t>중의성</a:t>
            </a:r>
            <a:r>
              <a:rPr lang="ko-KR" altLang="en-US" sz="2800" b="1" dirty="0"/>
              <a:t> 해소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한기종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2017)</a:t>
            </a:r>
          </a:p>
          <a:p>
            <a:pPr marL="0" indent="0">
              <a:buNone/>
            </a:pPr>
            <a:endParaRPr lang="en-US" altLang="ko-KR" sz="2800" b="1" dirty="0"/>
          </a:p>
          <a:p>
            <a:endParaRPr lang="ko-KR" altLang="en-US" sz="28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95D4BB9-DB01-5E46-9E17-B658FDDE0963}"/>
              </a:ext>
            </a:extLst>
          </p:cNvPr>
          <p:cNvSpPr txBox="1">
            <a:spLocks/>
          </p:cNvSpPr>
          <p:nvPr/>
        </p:nvSpPr>
        <p:spPr>
          <a:xfrm>
            <a:off x="312072" y="2779993"/>
            <a:ext cx="5112568" cy="36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 err="1"/>
              <a:t>신준철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옥철영</a:t>
            </a:r>
            <a:r>
              <a:rPr lang="ko-KR" altLang="en-US" sz="2400" dirty="0"/>
              <a:t> 연구와 비슷하지만 </a:t>
            </a:r>
            <a:r>
              <a:rPr lang="ko-KR" altLang="en-US" sz="2400" dirty="0" err="1"/>
              <a:t>비지도학습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간선의 </a:t>
            </a:r>
            <a:r>
              <a:rPr lang="ko-KR" altLang="en-US" sz="2400" dirty="0" err="1"/>
              <a:t>전이확률에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코어넷</a:t>
            </a:r>
            <a:r>
              <a:rPr lang="ko-KR" altLang="en-US" sz="2400" dirty="0"/>
              <a:t> 개념들 간의 </a:t>
            </a:r>
            <a:r>
              <a:rPr lang="ko-KR" altLang="en-US" sz="2400" dirty="0" err="1"/>
              <a:t>최단경로의</a:t>
            </a:r>
            <a:r>
              <a:rPr lang="ko-KR" altLang="en-US" sz="2400" dirty="0"/>
              <a:t> 역수 도입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위키피디아 </a:t>
            </a:r>
            <a:r>
              <a:rPr lang="ko-KR" altLang="en-US" sz="2400" dirty="0" err="1"/>
              <a:t>문장중</a:t>
            </a:r>
            <a:r>
              <a:rPr lang="ko-KR" altLang="en-US" sz="2400" dirty="0"/>
              <a:t> 임의로</a:t>
            </a:r>
            <a:r>
              <a:rPr lang="en-US" altLang="ko-KR" sz="2400" dirty="0"/>
              <a:t>,</a:t>
            </a:r>
            <a:r>
              <a:rPr lang="ko-KR" altLang="en-US" sz="2400" dirty="0"/>
              <a:t> 후보가 </a:t>
            </a:r>
            <a:r>
              <a:rPr lang="en-US" altLang="ko-KR" sz="2400" dirty="0"/>
              <a:t>2</a:t>
            </a:r>
            <a:r>
              <a:rPr lang="ko-KR" altLang="en-US" sz="2400" dirty="0" err="1"/>
              <a:t>개이상인</a:t>
            </a:r>
            <a:r>
              <a:rPr lang="ko-KR" altLang="en-US" sz="2400" dirty="0"/>
              <a:t> 데이터 </a:t>
            </a:r>
            <a:r>
              <a:rPr lang="en-US" altLang="ko-KR" sz="2400" dirty="0"/>
              <a:t>215</a:t>
            </a:r>
            <a:r>
              <a:rPr lang="ko-KR" altLang="en-US" sz="2400" dirty="0"/>
              <a:t>개에 대해 </a:t>
            </a:r>
            <a:r>
              <a:rPr lang="en-US" altLang="ko-KR" sz="2400" dirty="0"/>
              <a:t>80.9%</a:t>
            </a:r>
            <a:r>
              <a:rPr lang="ko-KR" altLang="en-US" sz="2400" dirty="0"/>
              <a:t> 정확도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베이스라인인 </a:t>
            </a:r>
            <a:r>
              <a:rPr lang="en-US" altLang="ko-KR" sz="2400" dirty="0"/>
              <a:t>TF-IDF</a:t>
            </a:r>
            <a:r>
              <a:rPr lang="ko-KR" altLang="en-US" sz="2400" dirty="0"/>
              <a:t> 방식은 </a:t>
            </a:r>
            <a:r>
              <a:rPr lang="en-US" altLang="ko-KR" sz="2400" dirty="0"/>
              <a:t>74.9%</a:t>
            </a:r>
          </a:p>
          <a:p>
            <a:pPr>
              <a:lnSpc>
                <a:spcPct val="150000"/>
              </a:lnSpc>
            </a:pP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6A3E3A-D9DC-9C4D-AE51-72A1586E2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024" y="2819368"/>
            <a:ext cx="3370203" cy="291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75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ko-KR" altLang="en-US" sz="2800" b="1" dirty="0"/>
              <a:t>단어 </a:t>
            </a:r>
            <a:r>
              <a:rPr lang="ko-KR" altLang="en-US" sz="2800" b="1" dirty="0" err="1"/>
              <a:t>중의성</a:t>
            </a:r>
            <a:r>
              <a:rPr lang="ko-KR" altLang="en-US" sz="2800" b="1" dirty="0"/>
              <a:t> 해소를 위한 </a:t>
            </a:r>
            <a:r>
              <a:rPr lang="ko-KR" altLang="en-US" sz="2800" b="1" dirty="0" err="1"/>
              <a:t>지도학습</a:t>
            </a:r>
            <a:r>
              <a:rPr lang="ko-KR" altLang="en-US" sz="2800" b="1" dirty="0"/>
              <a:t> 방법의 통계적 </a:t>
            </a:r>
            <a:r>
              <a:rPr lang="ko-KR" altLang="en-US" sz="2800" b="1" dirty="0" err="1"/>
              <a:t>자질선정에</a:t>
            </a:r>
            <a:r>
              <a:rPr lang="ko-KR" altLang="en-US" sz="2800" b="1" dirty="0"/>
              <a:t> 관한 연구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이용구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2011)</a:t>
            </a:r>
          </a:p>
          <a:p>
            <a:pPr marL="0" indent="0">
              <a:buNone/>
            </a:pPr>
            <a:r>
              <a:rPr lang="ko-KR" altLang="en-US" sz="2800" b="1" dirty="0"/>
              <a:t>단어 </a:t>
            </a:r>
            <a:r>
              <a:rPr lang="ko-KR" altLang="en-US" sz="2800" b="1" dirty="0" err="1"/>
              <a:t>중의성</a:t>
            </a:r>
            <a:r>
              <a:rPr lang="ko-KR" altLang="en-US" sz="2800" b="1" dirty="0"/>
              <a:t> 해소를 위한 </a:t>
            </a:r>
            <a:r>
              <a:rPr lang="en-US" altLang="ko-KR" sz="2800" b="1" dirty="0"/>
              <a:t>SVM </a:t>
            </a:r>
            <a:r>
              <a:rPr lang="ko-KR" altLang="en-US" sz="2800" b="1" dirty="0"/>
              <a:t>분류기 최적화에 관한 연구</a:t>
            </a:r>
            <a:endParaRPr lang="en-US" altLang="ko-KR" sz="2800" b="1" dirty="0"/>
          </a:p>
          <a:p>
            <a:pPr marL="0" indent="0">
              <a:buNone/>
            </a:pPr>
            <a:r>
              <a:rPr lang="en-US" altLang="ko-KR" sz="2800" b="1" dirty="0"/>
              <a:t>(</a:t>
            </a:r>
            <a:r>
              <a:rPr lang="ko-KR" altLang="en-US" sz="2800" b="1" dirty="0"/>
              <a:t>이용구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2011)</a:t>
            </a:r>
          </a:p>
          <a:p>
            <a:pPr marL="0" indent="0">
              <a:buNone/>
            </a:pPr>
            <a:endParaRPr lang="en-US" altLang="ko-KR" sz="2800" b="1" dirty="0"/>
          </a:p>
          <a:p>
            <a:endParaRPr lang="ko-KR" altLang="en-US" sz="28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95D4BB9-DB01-5E46-9E17-B658FDDE0963}"/>
              </a:ext>
            </a:extLst>
          </p:cNvPr>
          <p:cNvSpPr txBox="1">
            <a:spLocks/>
          </p:cNvSpPr>
          <p:nvPr/>
        </p:nvSpPr>
        <p:spPr>
          <a:xfrm>
            <a:off x="312072" y="2924943"/>
            <a:ext cx="5112568" cy="3484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dirty="0"/>
              <a:t>SVM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분류기가</a:t>
            </a:r>
            <a:r>
              <a:rPr lang="ko-KR" altLang="en-US" sz="2400" dirty="0"/>
              <a:t> 일단 분류기중에선 가장 좋은 성능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SVM</a:t>
            </a:r>
            <a:r>
              <a:rPr lang="ko-KR" altLang="en-US" sz="2400" dirty="0"/>
              <a:t> 분류기의 문맥 윈도우가 클수록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이진빈도</a:t>
            </a:r>
            <a:r>
              <a:rPr lang="ko-KR" altLang="en-US" sz="2400" dirty="0"/>
              <a:t> 혹은 </a:t>
            </a:r>
            <a:r>
              <a:rPr lang="en-US" altLang="ko-KR" sz="2400" dirty="0"/>
              <a:t>TF</a:t>
            </a:r>
            <a:r>
              <a:rPr lang="ko-KR" altLang="en-US" sz="2400" dirty="0"/>
              <a:t> 가중치를 </a:t>
            </a:r>
            <a:r>
              <a:rPr lang="ko-KR" altLang="en-US" sz="2400" dirty="0" err="1"/>
              <a:t>적용할때</a:t>
            </a:r>
            <a:r>
              <a:rPr lang="ko-KR" altLang="en-US" sz="2400" dirty="0"/>
              <a:t> 가장 좋은 성능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대상단어</a:t>
            </a:r>
            <a:r>
              <a:rPr lang="ko-KR" altLang="en-US" sz="2000" dirty="0"/>
              <a:t> </a:t>
            </a:r>
            <a:r>
              <a:rPr lang="en-US" altLang="ko-KR" sz="2000" dirty="0"/>
              <a:t>9</a:t>
            </a:r>
            <a:r>
              <a:rPr lang="ko-KR" altLang="en-US" sz="2000" dirty="0"/>
              <a:t>개에 대해서만 테스트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BA36D8-C1FF-A24C-8023-6C8B2F27B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29" y="3140968"/>
            <a:ext cx="3312368" cy="22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2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접근방식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ko-KR" sz="2400" b="1" dirty="0"/>
              <a:t>Word2Vec</a:t>
            </a:r>
            <a:r>
              <a:rPr lang="ko-KR" altLang="en-US" sz="2400" b="1" dirty="0"/>
              <a:t>을 이용한 반복적 접근방식의 그래프 기반 단어 </a:t>
            </a:r>
            <a:r>
              <a:rPr lang="ko-KR" altLang="en-US" sz="2400" b="1" dirty="0" err="1"/>
              <a:t>중의성</a:t>
            </a:r>
            <a:r>
              <a:rPr lang="ko-KR" altLang="en-US" sz="2400" b="1" dirty="0"/>
              <a:t> 해소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오동석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2016)</a:t>
            </a:r>
          </a:p>
          <a:p>
            <a:endParaRPr lang="ko-KR" altLang="en-US" sz="28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95D4BB9-DB01-5E46-9E17-B658FDDE0963}"/>
              </a:ext>
            </a:extLst>
          </p:cNvPr>
          <p:cNvSpPr txBox="1">
            <a:spLocks/>
          </p:cNvSpPr>
          <p:nvPr/>
        </p:nvSpPr>
        <p:spPr>
          <a:xfrm>
            <a:off x="312072" y="2924943"/>
            <a:ext cx="5112568" cy="34840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 err="1"/>
              <a:t>수도쿠</a:t>
            </a:r>
            <a:r>
              <a:rPr lang="ko-KR" altLang="en-US" sz="2400" dirty="0"/>
              <a:t> 방식</a:t>
            </a:r>
            <a:r>
              <a:rPr lang="en-US" altLang="ko-KR" sz="2400" dirty="0"/>
              <a:t>,</a:t>
            </a:r>
            <a:r>
              <a:rPr lang="ko-KR" altLang="en-US" sz="2400" dirty="0"/>
              <a:t> 해당 칸에 여러 </a:t>
            </a:r>
            <a:r>
              <a:rPr lang="ko-KR" altLang="en-US" sz="2400" dirty="0" err="1"/>
              <a:t>후보중</a:t>
            </a:r>
            <a:r>
              <a:rPr lang="ko-KR" altLang="en-US" sz="2400" dirty="0"/>
              <a:t> 하나를 가정하고 다른 칸들을 순서대로 살피며 그래프 생성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그래프 생성 과정에서 </a:t>
            </a:r>
            <a:r>
              <a:rPr lang="en-US" altLang="ko-KR" sz="2400" dirty="0"/>
              <a:t>word2vec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단어임베딩</a:t>
            </a:r>
            <a:r>
              <a:rPr lang="ko-KR" altLang="en-US" sz="2400" dirty="0"/>
              <a:t> 유사도 이용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" altLang="ko-KR" sz="2000" dirty="0"/>
              <a:t>SemEval-2013</a:t>
            </a:r>
            <a:r>
              <a:rPr lang="ko-KR" altLang="en-US" sz="2000" dirty="0"/>
              <a:t> 테스트에 대해 대회 </a:t>
            </a:r>
            <a:r>
              <a:rPr lang="en-US" altLang="ko-KR" sz="2000" dirty="0"/>
              <a:t>1</a:t>
            </a:r>
            <a:r>
              <a:rPr lang="ko-KR" altLang="en-US" sz="2000" dirty="0"/>
              <a:t>등에 비해 </a:t>
            </a:r>
            <a:r>
              <a:rPr lang="ko-KR" altLang="en-US" sz="2000" dirty="0" err="1"/>
              <a:t>문장단위</a:t>
            </a:r>
            <a:r>
              <a:rPr lang="ko-KR" altLang="en-US" sz="2000" dirty="0"/>
              <a:t> </a:t>
            </a:r>
            <a:r>
              <a:rPr lang="en-US" altLang="ko-KR" sz="2000" dirty="0"/>
              <a:t>-5%,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문맥단위</a:t>
            </a:r>
            <a:r>
              <a:rPr lang="ko-KR" altLang="en-US" sz="2000" dirty="0"/>
              <a:t> </a:t>
            </a:r>
            <a:r>
              <a:rPr lang="en-US" altLang="ko-KR" sz="2000" dirty="0"/>
              <a:t>+7%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38C2F3-ACD6-5D44-933F-F50CA84C2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40" y="3136602"/>
            <a:ext cx="3262160" cy="244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26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 많은 연구들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딥러닝</a:t>
            </a:r>
            <a:endParaRPr lang="en-US" altLang="ko-KR" dirty="0"/>
          </a:p>
          <a:p>
            <a:r>
              <a:rPr lang="ko-KR" altLang="en-US" dirty="0"/>
              <a:t>레퍼런스 따라가기로는 </a:t>
            </a:r>
            <a:r>
              <a:rPr lang="ko-KR" altLang="en-US" dirty="0" err="1"/>
              <a:t>찾아볼수</a:t>
            </a:r>
            <a:r>
              <a:rPr lang="ko-KR" altLang="en-US" dirty="0"/>
              <a:t> 없었음</a:t>
            </a:r>
            <a:endParaRPr lang="en-US" altLang="ko-KR" dirty="0"/>
          </a:p>
          <a:p>
            <a:r>
              <a:rPr lang="ko-KR" altLang="en-US" dirty="0"/>
              <a:t>한국어 연구는 검색해봐도 하나밖에 </a:t>
            </a:r>
            <a:r>
              <a:rPr lang="ko-KR" altLang="en-US" dirty="0" err="1"/>
              <a:t>안나옴</a:t>
            </a:r>
            <a:endParaRPr lang="en-US" altLang="ko-KR" dirty="0"/>
          </a:p>
          <a:p>
            <a:r>
              <a:rPr lang="ko-KR" altLang="en-US" dirty="0"/>
              <a:t>외국 최신 연구들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2468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State of the art – Linear classifier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ko-KR" sz="2400" b="1" dirty="0"/>
              <a:t>It Makes Sense: A wide-coverage Word Sense Disambiguation system for free text. (</a:t>
            </a:r>
            <a:r>
              <a:rPr lang="en" altLang="ko-KR" sz="2400" b="1" dirty="0" err="1"/>
              <a:t>Zhi</a:t>
            </a:r>
            <a:r>
              <a:rPr lang="en" altLang="ko-KR" sz="2400" b="1" dirty="0"/>
              <a:t> Zhong and </a:t>
            </a:r>
            <a:r>
              <a:rPr lang="en" altLang="ko-KR" sz="2400" b="1" dirty="0" err="1"/>
              <a:t>Hwee</a:t>
            </a:r>
            <a:r>
              <a:rPr lang="en" altLang="ko-KR" sz="2400" b="1" dirty="0"/>
              <a:t> </a:t>
            </a:r>
            <a:r>
              <a:rPr lang="en" altLang="ko-KR" sz="2400" b="1" dirty="0" err="1"/>
              <a:t>Tou</a:t>
            </a:r>
            <a:r>
              <a:rPr lang="en" altLang="ko-KR" sz="2400" b="1" dirty="0"/>
              <a:t> Ng. 2010.)</a:t>
            </a:r>
            <a:endParaRPr lang="ko-KR" altLang="en-US" sz="28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95D4BB9-DB01-5E46-9E17-B658FDDE0963}"/>
              </a:ext>
            </a:extLst>
          </p:cNvPr>
          <p:cNvSpPr txBox="1">
            <a:spLocks/>
          </p:cNvSpPr>
          <p:nvPr/>
        </p:nvSpPr>
        <p:spPr>
          <a:xfrm>
            <a:off x="312072" y="2924943"/>
            <a:ext cx="5112568" cy="34840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dirty="0"/>
              <a:t>SVM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지도학습은</a:t>
            </a:r>
            <a:r>
              <a:rPr lang="ko-KR" altLang="en-US" sz="2400" dirty="0"/>
              <a:t> 아직도 </a:t>
            </a:r>
            <a:r>
              <a:rPr lang="en-US" altLang="ko-KR" sz="2400" dirty="0"/>
              <a:t>IMS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넘어서는게 잘 없는듯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Surrounding words,</a:t>
            </a:r>
            <a:r>
              <a:rPr lang="ko-KR" altLang="en-US" sz="2400" dirty="0"/>
              <a:t> </a:t>
            </a:r>
            <a:r>
              <a:rPr lang="en-US" altLang="ko-KR" sz="2400" dirty="0"/>
              <a:t>POS,</a:t>
            </a:r>
            <a:r>
              <a:rPr lang="ko-KR" altLang="en-US" sz="2400" dirty="0"/>
              <a:t> </a:t>
            </a:r>
            <a:r>
              <a:rPr lang="en-US" altLang="ko-KR" sz="2400" dirty="0"/>
              <a:t>Local Collocation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피쳐로</a:t>
            </a:r>
            <a:r>
              <a:rPr lang="ko-KR" altLang="en-US" sz="2400" dirty="0"/>
              <a:t> 사용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다른 </a:t>
            </a:r>
            <a:r>
              <a:rPr lang="ko-KR" altLang="en-US" sz="2400" dirty="0" err="1"/>
              <a:t>피쳐를</a:t>
            </a:r>
            <a:r>
              <a:rPr lang="ko-KR" altLang="en-US" sz="2400" dirty="0"/>
              <a:t> 결합하기 용이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워드임베딩과</a:t>
            </a:r>
            <a:r>
              <a:rPr lang="ko-KR" altLang="en-US" sz="2400" dirty="0"/>
              <a:t> 결합 용이</a:t>
            </a:r>
            <a:r>
              <a:rPr lang="en-US" altLang="ko-KR" sz="2400" dirty="0"/>
              <a:t>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3676D3-CA84-3F42-BE6C-BF0BDB919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74" y="2958070"/>
            <a:ext cx="2747760" cy="12476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A80C98-EA31-FA4E-B9E4-EDD5AFC0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080" y="4457136"/>
            <a:ext cx="3340720" cy="157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11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State of the art – Linear classifier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ko-KR" sz="2400" b="1" dirty="0"/>
              <a:t>Coarse to fine grained sense disambiguation in </a:t>
            </a:r>
            <a:r>
              <a:rPr lang="en" altLang="ko-KR" sz="2400" b="1" dirty="0" err="1"/>
              <a:t>wikipedia</a:t>
            </a:r>
            <a:r>
              <a:rPr lang="en" altLang="ko-KR" sz="2400" b="1" dirty="0"/>
              <a:t>.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(Shen, 2013)</a:t>
            </a:r>
            <a:endParaRPr lang="ko-KR" altLang="en-US" sz="28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95D4BB9-DB01-5E46-9E17-B658FDDE0963}"/>
              </a:ext>
            </a:extLst>
          </p:cNvPr>
          <p:cNvSpPr txBox="1">
            <a:spLocks/>
          </p:cNvSpPr>
          <p:nvPr/>
        </p:nvSpPr>
        <p:spPr>
          <a:xfrm>
            <a:off x="312072" y="2924943"/>
            <a:ext cx="5112568" cy="3484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dirty="0"/>
              <a:t>SVM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위키피디아 각 구문의 단어들에 대해 하이퍼링크 </a:t>
            </a:r>
            <a:r>
              <a:rPr lang="ko-KR" altLang="en-US" sz="2400" dirty="0" err="1"/>
              <a:t>거는것을</a:t>
            </a:r>
            <a:r>
              <a:rPr lang="ko-KR" altLang="en-US" sz="2400" dirty="0"/>
              <a:t> 활용해서 </a:t>
            </a:r>
            <a:r>
              <a:rPr lang="ko-KR" altLang="en-US" sz="2400" dirty="0" err="1"/>
              <a:t>중의성</a:t>
            </a:r>
            <a:r>
              <a:rPr lang="ko-KR" altLang="en-US" sz="2400" dirty="0"/>
              <a:t> 해소에 적용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몇가지 </a:t>
            </a:r>
            <a:r>
              <a:rPr lang="ko-KR" altLang="en-US" sz="2400" dirty="0" err="1"/>
              <a:t>단어에대해서만</a:t>
            </a:r>
            <a:r>
              <a:rPr lang="ko-KR" altLang="en-US" sz="2400" dirty="0"/>
              <a:t> 실험</a:t>
            </a:r>
            <a:r>
              <a:rPr lang="en-US" altLang="ko-KR" sz="2400" dirty="0"/>
              <a:t>,</a:t>
            </a:r>
            <a:r>
              <a:rPr lang="ko-KR" altLang="en-US" sz="2400" dirty="0"/>
              <a:t> 꽤 괜찮은 성능</a:t>
            </a:r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91581D-0611-9147-BA69-954761CF1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316126"/>
            <a:ext cx="360655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96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HCLT 2009</a:t>
            </a:r>
            <a:r>
              <a:rPr lang="ko-KR" altLang="en-US" dirty="0"/>
              <a:t>년</a:t>
            </a:r>
            <a:r>
              <a:rPr lang="en-US" altLang="ko-KR" dirty="0"/>
              <a:t>~2017</a:t>
            </a:r>
            <a:r>
              <a:rPr lang="ko-KR" altLang="en-US" dirty="0"/>
              <a:t>년 </a:t>
            </a:r>
            <a:r>
              <a:rPr lang="en-US" altLang="ko-KR" dirty="0"/>
              <a:t>19</a:t>
            </a:r>
            <a:r>
              <a:rPr lang="ko-KR" altLang="en-US" dirty="0"/>
              <a:t>편 선정</a:t>
            </a:r>
            <a:endParaRPr lang="en-US" altLang="ko-KR" dirty="0"/>
          </a:p>
          <a:p>
            <a:r>
              <a:rPr lang="ko-KR" altLang="en-US" dirty="0" err="1"/>
              <a:t>레퍼런스</a:t>
            </a:r>
            <a:r>
              <a:rPr lang="ko-KR" altLang="en-US" dirty="0"/>
              <a:t> 따라가기로 약 </a:t>
            </a:r>
            <a:r>
              <a:rPr lang="en-US" altLang="ko-KR" dirty="0"/>
              <a:t>20</a:t>
            </a:r>
            <a:r>
              <a:rPr lang="ko-KR" altLang="en-US" dirty="0"/>
              <a:t>편 조사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최신 자료 위주로 </a:t>
            </a:r>
            <a:r>
              <a:rPr lang="ko-KR" altLang="en-US" dirty="0" err="1"/>
              <a:t>재검색</a:t>
            </a:r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67</a:t>
            </a:r>
            <a:r>
              <a:rPr lang="ko-KR" altLang="en-US" dirty="0"/>
              <a:t>편 조사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7239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State of the art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Semi-supervised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ko-KR" sz="2400" b="1" dirty="0"/>
              <a:t>Embeddings for word sense disambiguation: An evaluation study </a:t>
            </a:r>
            <a:r>
              <a:rPr lang="en-US" altLang="ko-KR" sz="2400" b="1" dirty="0"/>
              <a:t>(Ignacio Iacobacci, 2016)</a:t>
            </a:r>
            <a:endParaRPr lang="ko-KR" altLang="en-US" sz="28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95D4BB9-DB01-5E46-9E17-B658FDDE0963}"/>
              </a:ext>
            </a:extLst>
          </p:cNvPr>
          <p:cNvSpPr txBox="1">
            <a:spLocks/>
          </p:cNvSpPr>
          <p:nvPr/>
        </p:nvSpPr>
        <p:spPr>
          <a:xfrm>
            <a:off x="312072" y="2924943"/>
            <a:ext cx="5112568" cy="34840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dirty="0"/>
              <a:t>IMS + word embedding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다양한 </a:t>
            </a:r>
            <a:r>
              <a:rPr lang="en-US" altLang="ko-KR" sz="2400" dirty="0"/>
              <a:t>word embedding </a:t>
            </a:r>
            <a:r>
              <a:rPr lang="ko-KR" altLang="en-US" sz="2400" dirty="0" err="1"/>
              <a:t>기법중</a:t>
            </a:r>
            <a:r>
              <a:rPr lang="ko-KR" altLang="en-US" sz="2400" dirty="0"/>
              <a:t> </a:t>
            </a:r>
            <a:r>
              <a:rPr lang="en-US" altLang="ko-KR" sz="2400" dirty="0"/>
              <a:t>IMS + Word2vec </a:t>
            </a:r>
            <a:r>
              <a:rPr lang="ko-KR" altLang="en-US" sz="2400" dirty="0"/>
              <a:t>을 </a:t>
            </a:r>
            <a:r>
              <a:rPr lang="ko-KR" altLang="en-US" sz="2400" dirty="0" err="1"/>
              <a:t>사용했을때</a:t>
            </a:r>
            <a:r>
              <a:rPr lang="ko-KR" altLang="en-US" sz="2400" dirty="0"/>
              <a:t> 가장 높은 정확도를 보임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워드 </a:t>
            </a:r>
            <a:r>
              <a:rPr lang="ko-KR" altLang="en-US" sz="2400" dirty="0" err="1"/>
              <a:t>임베딩을</a:t>
            </a:r>
            <a:r>
              <a:rPr lang="ko-KR" altLang="en-US" sz="2400" dirty="0"/>
              <a:t> 여러가지 전략을 사용해서 </a:t>
            </a:r>
            <a:r>
              <a:rPr lang="en-US" altLang="ko-KR" sz="2400" dirty="0"/>
              <a:t>IMS</a:t>
            </a:r>
            <a:r>
              <a:rPr lang="ko-KR" altLang="en-US" sz="2400" dirty="0"/>
              <a:t>의 </a:t>
            </a:r>
            <a:r>
              <a:rPr lang="ko-KR" altLang="en-US" sz="2400" dirty="0" err="1"/>
              <a:t>피쳐로</a:t>
            </a:r>
            <a:r>
              <a:rPr lang="ko-KR" altLang="en-US" sz="2400" dirty="0"/>
              <a:t> 사용</a:t>
            </a:r>
            <a:r>
              <a:rPr lang="en-US" altLang="ko-KR" sz="2400" dirty="0"/>
              <a:t>(</a:t>
            </a:r>
            <a:r>
              <a:rPr lang="ko-KR" altLang="en-US" sz="2400" dirty="0"/>
              <a:t>접합</a:t>
            </a:r>
            <a:r>
              <a:rPr lang="en-US" altLang="ko-KR" sz="2400" dirty="0"/>
              <a:t>,</a:t>
            </a:r>
            <a:r>
              <a:rPr lang="ko-KR" altLang="en-US" sz="2400" dirty="0"/>
              <a:t> 평균 등</a:t>
            </a:r>
            <a:r>
              <a:rPr lang="en-US" altLang="ko-KR" sz="2400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44D0D6-A835-4B4D-AC2F-8A252EA13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035500"/>
            <a:ext cx="2981348" cy="24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07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State of the art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지식기반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ko-KR" sz="2400" b="1" dirty="0"/>
              <a:t>A unified model for word sense representation and disambiguation.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Xinxiong</a:t>
            </a:r>
            <a:r>
              <a:rPr lang="en-US" altLang="ko-KR" sz="2400" b="1" dirty="0"/>
              <a:t> Chen, 2014)</a:t>
            </a:r>
            <a:endParaRPr lang="ko-KR" altLang="en-US" sz="28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95D4BB9-DB01-5E46-9E17-B658FDDE0963}"/>
              </a:ext>
            </a:extLst>
          </p:cNvPr>
          <p:cNvSpPr txBox="1">
            <a:spLocks/>
          </p:cNvSpPr>
          <p:nvPr/>
        </p:nvSpPr>
        <p:spPr>
          <a:xfrm>
            <a:off x="312072" y="2924943"/>
            <a:ext cx="5112568" cy="34840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/>
              <a:t>처음 의미코드없이 </a:t>
            </a:r>
            <a:r>
              <a:rPr lang="ko-KR" altLang="en-US" sz="2400" dirty="0" err="1"/>
              <a:t>워드임베딩</a:t>
            </a:r>
            <a:r>
              <a:rPr lang="ko-KR" altLang="en-US" sz="2400" dirty="0"/>
              <a:t> 학습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사전뜻풀이에 나오는 단어들의 벡터를 통해 뜻풀이 벡터 만듦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뜻풀이 벡터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단어벡터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문맥벡터</a:t>
            </a:r>
            <a:r>
              <a:rPr lang="ko-KR" altLang="en-US" sz="2400" dirty="0"/>
              <a:t> 이용해서 </a:t>
            </a:r>
            <a:r>
              <a:rPr lang="ko-KR" altLang="en-US" sz="2400" dirty="0" err="1"/>
              <a:t>중의성</a:t>
            </a:r>
            <a:r>
              <a:rPr lang="ko-KR" altLang="en-US" sz="2400" dirty="0"/>
              <a:t> 해소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도메인 </a:t>
            </a:r>
            <a:r>
              <a:rPr lang="ko-KR" altLang="en-US" sz="2400" dirty="0" err="1"/>
              <a:t>한정기법도</a:t>
            </a:r>
            <a:r>
              <a:rPr lang="ko-KR" altLang="en-US" sz="2400" dirty="0"/>
              <a:t> 사용</a:t>
            </a:r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3C18F2-9D53-B94B-B53D-056E57FAF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035500"/>
            <a:ext cx="3007184" cy="269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15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State of the art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그래프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ko-KR" sz="2400" b="1" dirty="0"/>
              <a:t>Random walks for knowledge-based word sense disambiguation. 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Eneko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Agiree</a:t>
            </a:r>
            <a:r>
              <a:rPr lang="en-US" altLang="ko-KR" sz="2400" b="1" dirty="0"/>
              <a:t>, 2014)</a:t>
            </a:r>
            <a:endParaRPr lang="ko-KR" altLang="en-US" sz="28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95D4BB9-DB01-5E46-9E17-B658FDDE0963}"/>
              </a:ext>
            </a:extLst>
          </p:cNvPr>
          <p:cNvSpPr txBox="1">
            <a:spLocks/>
          </p:cNvSpPr>
          <p:nvPr/>
        </p:nvSpPr>
        <p:spPr>
          <a:xfrm>
            <a:off x="445859" y="2420889"/>
            <a:ext cx="5112568" cy="129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dirty="0"/>
              <a:t>Word net </a:t>
            </a:r>
            <a:r>
              <a:rPr lang="ko-KR" altLang="en-US" sz="2400" dirty="0"/>
              <a:t>을 이용해 그래프 형성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Personalized page rank</a:t>
            </a:r>
            <a:r>
              <a:rPr lang="ko-KR" altLang="en-US" sz="2400" dirty="0"/>
              <a:t> 이용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708D803-A28F-0A4F-9E01-9643A1186874}"/>
              </a:ext>
            </a:extLst>
          </p:cNvPr>
          <p:cNvSpPr txBox="1">
            <a:spLocks/>
          </p:cNvSpPr>
          <p:nvPr/>
        </p:nvSpPr>
        <p:spPr>
          <a:xfrm>
            <a:off x="478885" y="3976464"/>
            <a:ext cx="8229600" cy="964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ko-KR" sz="2400" b="1" dirty="0"/>
              <a:t>A </a:t>
            </a:r>
            <a:r>
              <a:rPr lang="en" altLang="ko-KR" sz="2400" b="1" dirty="0" err="1"/>
              <a:t>gametheoretic</a:t>
            </a:r>
            <a:r>
              <a:rPr lang="en" altLang="ko-KR" sz="2400" b="1" dirty="0"/>
              <a:t> approach to word sense disambiguation.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(Rocco </a:t>
            </a:r>
            <a:r>
              <a:rPr lang="en-US" altLang="ko-KR" sz="2400" b="1" dirty="0" err="1"/>
              <a:t>Tripodi</a:t>
            </a:r>
            <a:r>
              <a:rPr lang="en-US" altLang="ko-KR" sz="2400" b="1" dirty="0"/>
              <a:t>, 2016)</a:t>
            </a:r>
            <a:endParaRPr lang="ko-KR" altLang="en-US" sz="2800"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7484784-94C5-014D-A4A5-BA6F022C36C4}"/>
              </a:ext>
            </a:extLst>
          </p:cNvPr>
          <p:cNvSpPr txBox="1">
            <a:spLocks/>
          </p:cNvSpPr>
          <p:nvPr/>
        </p:nvSpPr>
        <p:spPr>
          <a:xfrm>
            <a:off x="467544" y="4797152"/>
            <a:ext cx="5112568" cy="129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/>
              <a:t>게임이론 적용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비지도 </a:t>
            </a:r>
            <a:r>
              <a:rPr lang="ko-KR" altLang="en-US" sz="2400" dirty="0" err="1"/>
              <a:t>이론중</a:t>
            </a:r>
            <a:r>
              <a:rPr lang="ko-KR" altLang="en-US" sz="2400" dirty="0"/>
              <a:t> 가장 뛰어난 성능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491411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State of the art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ko-KR" sz="2400" b="1" dirty="0"/>
              <a:t>Word Sense Disambiguation using a Bidirectional LSTM.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(Mikael </a:t>
            </a:r>
            <a:r>
              <a:rPr lang="en-US" altLang="ko-KR" sz="2400" b="1" dirty="0" err="1"/>
              <a:t>Kageb</a:t>
            </a:r>
            <a:r>
              <a:rPr lang="en-US" altLang="ko-KR" sz="2400" b="1" dirty="0"/>
              <a:t> ˚ ack, 2016)</a:t>
            </a:r>
            <a:r>
              <a:rPr lang="ko-KR" altLang="en-US" sz="2400" b="1" dirty="0"/>
              <a:t> 등 다수</a:t>
            </a:r>
            <a:endParaRPr lang="ko-KR" altLang="en-US" sz="28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95D4BB9-DB01-5E46-9E17-B658FDDE0963}"/>
              </a:ext>
            </a:extLst>
          </p:cNvPr>
          <p:cNvSpPr txBox="1">
            <a:spLocks/>
          </p:cNvSpPr>
          <p:nvPr/>
        </p:nvSpPr>
        <p:spPr>
          <a:xfrm>
            <a:off x="312072" y="2924943"/>
            <a:ext cx="5112568" cy="34840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/>
              <a:t>기본적으로 </a:t>
            </a:r>
            <a:r>
              <a:rPr lang="ko-KR" altLang="en-US" sz="2400" dirty="0" err="1"/>
              <a:t>워드임베딩은</a:t>
            </a:r>
            <a:r>
              <a:rPr lang="ko-KR" altLang="en-US" sz="2400" dirty="0"/>
              <a:t> 준비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인풋으로 시퀀스를 받고 이를 </a:t>
            </a:r>
            <a:r>
              <a:rPr lang="en-US" altLang="ko-KR" sz="2400" dirty="0"/>
              <a:t>RNN</a:t>
            </a:r>
            <a:r>
              <a:rPr lang="ko-KR" altLang="en-US" sz="2400" dirty="0"/>
              <a:t>에 넣고 </a:t>
            </a:r>
            <a:r>
              <a:rPr lang="ko-KR" altLang="en-US" sz="2400" dirty="0" err="1"/>
              <a:t>맥락벡터를</a:t>
            </a:r>
            <a:r>
              <a:rPr lang="ko-KR" altLang="en-US" sz="2400" dirty="0"/>
              <a:t> 계산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소프트맥스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돌리는등</a:t>
            </a:r>
            <a:r>
              <a:rPr lang="ko-KR" altLang="en-US" sz="2400" dirty="0"/>
              <a:t> 해서 의미 예측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LSTM</a:t>
            </a:r>
            <a:r>
              <a:rPr lang="ko-KR" altLang="en-US" sz="2400" dirty="0"/>
              <a:t>등 </a:t>
            </a:r>
            <a:r>
              <a:rPr lang="en-US" altLang="ko-KR" sz="2400" dirty="0"/>
              <a:t>RNN</a:t>
            </a:r>
            <a:r>
              <a:rPr lang="ko-KR" altLang="en-US" sz="2400" dirty="0"/>
              <a:t>을 이용하므로 문맥의 순서가 자동으로 </a:t>
            </a:r>
            <a:r>
              <a:rPr lang="ko-KR" altLang="en-US" sz="2400" dirty="0" err="1"/>
              <a:t>고려된다는게</a:t>
            </a:r>
            <a:r>
              <a:rPr lang="ko-KR" altLang="en-US" sz="2400" dirty="0"/>
              <a:t> 가장 큰 이점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D2D403-0B72-5444-93B2-8875EB6B0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640" y="3035500"/>
            <a:ext cx="3488957" cy="24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22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456397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State of the art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Word embedding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ko-KR" sz="2400" b="1" dirty="0"/>
              <a:t>Deep contextualized word representations</a:t>
            </a:r>
          </a:p>
          <a:p>
            <a:pPr marL="0" indent="0">
              <a:buNone/>
            </a:pPr>
            <a:r>
              <a:rPr lang="en-US" altLang="ko-KR" sz="2400" b="1" dirty="0"/>
              <a:t>(Matthew E. Peters, 2018)</a:t>
            </a:r>
            <a:r>
              <a:rPr lang="ko-KR" altLang="en-US" sz="2400" b="1" dirty="0"/>
              <a:t> </a:t>
            </a:r>
            <a:endParaRPr lang="ko-KR" altLang="en-US" sz="28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95D4BB9-DB01-5E46-9E17-B658FDDE0963}"/>
              </a:ext>
            </a:extLst>
          </p:cNvPr>
          <p:cNvSpPr txBox="1">
            <a:spLocks/>
          </p:cNvSpPr>
          <p:nvPr/>
        </p:nvSpPr>
        <p:spPr>
          <a:xfrm>
            <a:off x="312072" y="2924943"/>
            <a:ext cx="5112568" cy="34840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dirty="0" err="1"/>
              <a:t>ELMo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컨텍스트 반영을 못한다는 기존 </a:t>
            </a:r>
            <a:r>
              <a:rPr lang="ko-KR" altLang="en-US" sz="2400" dirty="0" err="1"/>
              <a:t>워드임베딩의</a:t>
            </a:r>
            <a:r>
              <a:rPr lang="ko-KR" altLang="en-US" sz="2400" dirty="0"/>
              <a:t> 단점을 </a:t>
            </a:r>
            <a:r>
              <a:rPr lang="en-US" altLang="ko-KR" sz="2400" dirty="0"/>
              <a:t>LSTM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보완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컨텍스트 별로 </a:t>
            </a:r>
            <a:r>
              <a:rPr lang="ko-KR" altLang="en-US" sz="2400" dirty="0" err="1"/>
              <a:t>임베딩값이</a:t>
            </a:r>
            <a:r>
              <a:rPr lang="ko-KR" altLang="en-US" sz="2400" dirty="0"/>
              <a:t> 달라짐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2A7D17-51B7-9745-982A-91B70A2C6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87" y="3035500"/>
            <a:ext cx="3672409" cy="28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0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전체적으로 </a:t>
            </a:r>
            <a:r>
              <a:rPr lang="ko-KR" altLang="en-US" sz="2400" dirty="0" err="1"/>
              <a:t>통계기반</a:t>
            </a:r>
            <a:r>
              <a:rPr lang="en-US" altLang="ko-KR" sz="2400" dirty="0"/>
              <a:t>,</a:t>
            </a:r>
            <a:r>
              <a:rPr lang="ko-KR" altLang="en-US" sz="2400" dirty="0"/>
              <a:t> 지식기반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그래프기반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워드임베딩</a:t>
            </a:r>
            <a:r>
              <a:rPr lang="ko-KR" altLang="en-US" sz="2400" dirty="0"/>
              <a:t> 이용</a:t>
            </a:r>
            <a:r>
              <a:rPr lang="en-US" altLang="ko-KR" sz="2400" dirty="0"/>
              <a:t>,</a:t>
            </a:r>
            <a:r>
              <a:rPr lang="ko-KR" altLang="en-US" sz="2400" dirty="0"/>
              <a:t> 신경망 등의 접근방법이 있었다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한국어</a:t>
            </a:r>
            <a:r>
              <a:rPr lang="en-US" altLang="ko-KR" sz="2400" dirty="0"/>
              <a:t>,</a:t>
            </a:r>
            <a:r>
              <a:rPr lang="ko-KR" altLang="en-US" sz="2400" dirty="0"/>
              <a:t> 특히 </a:t>
            </a:r>
            <a:r>
              <a:rPr lang="ko-KR" altLang="en-US" sz="2400" dirty="0" err="1"/>
              <a:t>세종코퍼스</a:t>
            </a:r>
            <a:r>
              <a:rPr lang="ko-KR" altLang="en-US" sz="2400" dirty="0"/>
              <a:t> 대상으로는 </a:t>
            </a:r>
            <a:r>
              <a:rPr lang="ko-KR" altLang="en-US" sz="2400" dirty="0" err="1"/>
              <a:t>지도학습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통계기반에</a:t>
            </a:r>
            <a:r>
              <a:rPr lang="ko-KR" altLang="en-US" sz="2400" dirty="0"/>
              <a:t> 어휘신경망을 추가로 덧붙이는 연구가 가장 높은 정확도를 보임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외국의 사례에서는 </a:t>
            </a:r>
            <a:r>
              <a:rPr lang="ko-KR" altLang="en-US" sz="2400" dirty="0" err="1"/>
              <a:t>지도학습에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워드임베딩을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피쳐로</a:t>
            </a:r>
            <a:r>
              <a:rPr lang="ko-KR" altLang="en-US" sz="2400" dirty="0"/>
              <a:t> 추가한 접근방법이 가장 높은 정확도를 보였으며 최근 신경망을 이용한 </a:t>
            </a:r>
            <a:r>
              <a:rPr lang="en-US" altLang="ko-KR" sz="2400" dirty="0"/>
              <a:t>contextual</a:t>
            </a:r>
            <a:r>
              <a:rPr lang="ko-KR" altLang="en-US" sz="2400" dirty="0"/>
              <a:t> </a:t>
            </a:r>
            <a:r>
              <a:rPr lang="en-US" altLang="ko-KR" sz="2400" dirty="0"/>
              <a:t>embedding</a:t>
            </a:r>
            <a:r>
              <a:rPr lang="ko-KR" altLang="en-US" sz="2400" dirty="0"/>
              <a:t> 접근방법에 대한 연구가 활발한것으로 보임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79661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 접근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대량의 코퍼스와 </a:t>
            </a:r>
            <a:r>
              <a:rPr lang="ko-KR" altLang="en-US" dirty="0" err="1"/>
              <a:t>워드임베딩</a:t>
            </a:r>
            <a:r>
              <a:rPr lang="ko-KR" altLang="en-US" dirty="0"/>
              <a:t> 개념이 없던 시절</a:t>
            </a:r>
            <a:r>
              <a:rPr lang="en-US" altLang="ko-KR" dirty="0"/>
              <a:t>(?)</a:t>
            </a:r>
          </a:p>
          <a:p>
            <a:endParaRPr lang="en-US" altLang="ko-KR" dirty="0"/>
          </a:p>
          <a:p>
            <a:r>
              <a:rPr lang="ko-KR" altLang="en-US" dirty="0" err="1"/>
              <a:t>베이지안</a:t>
            </a:r>
            <a:r>
              <a:rPr lang="ko-KR" altLang="en-US" dirty="0"/>
              <a:t> 분류기 등 기본적인 분류기를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사전뜻풀이</a:t>
            </a:r>
            <a:r>
              <a:rPr lang="en-US" altLang="ko-KR" dirty="0"/>
              <a:t>, </a:t>
            </a:r>
            <a:r>
              <a:rPr lang="ko-KR" altLang="en-US" dirty="0"/>
              <a:t>시소러스 등 자료 활용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811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 접근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708920"/>
            <a:ext cx="8229600" cy="34172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/>
              <a:t>지도학습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피쳐에</a:t>
            </a:r>
            <a:r>
              <a:rPr lang="ko-KR" altLang="en-US" sz="2400" dirty="0"/>
              <a:t> 뭘</a:t>
            </a:r>
            <a:r>
              <a:rPr lang="en-US" altLang="ko-KR" sz="2400" dirty="0"/>
              <a:t> </a:t>
            </a:r>
            <a:r>
              <a:rPr lang="ko-KR" altLang="en-US" sz="2400" dirty="0"/>
              <a:t>써야 하는지 연구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문맥에 같이</a:t>
            </a:r>
            <a:r>
              <a:rPr lang="en-US" altLang="ko-KR" sz="2400" dirty="0"/>
              <a:t> </a:t>
            </a:r>
            <a:r>
              <a:rPr lang="ko-KR" altLang="en-US" sz="2400" dirty="0"/>
              <a:t>쓰인 단어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Collocation  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지도학습이</a:t>
            </a:r>
            <a:r>
              <a:rPr lang="ko-KR" altLang="en-US" sz="2400" dirty="0"/>
              <a:t> 전통적으로 지식기반보다 좋다</a:t>
            </a:r>
          </a:p>
          <a:p>
            <a:endParaRPr lang="en-US" altLang="ko-KR" sz="24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0B2C0CE-F49B-3C47-8598-4C17EB0A935A}"/>
              </a:ext>
            </a:extLst>
          </p:cNvPr>
          <p:cNvSpPr txBox="1">
            <a:spLocks/>
          </p:cNvSpPr>
          <p:nvPr/>
        </p:nvSpPr>
        <p:spPr>
          <a:xfrm>
            <a:off x="446856" y="1556793"/>
            <a:ext cx="8229600" cy="1224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ko-KR" sz="1800" b="1" dirty="0"/>
              <a:t>An empirical evaluation of knowledge sources and learning algorithms for word sense disambiguation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(</a:t>
            </a:r>
            <a:r>
              <a:rPr lang="en" altLang="ko-KR" sz="1800" b="1" dirty="0"/>
              <a:t>L. Y. </a:t>
            </a:r>
            <a:r>
              <a:rPr lang="en" altLang="ko-KR" sz="1800" b="1" dirty="0" err="1"/>
              <a:t>Keok</a:t>
            </a:r>
            <a:r>
              <a:rPr lang="en" altLang="ko-KR" sz="1800" b="1" dirty="0"/>
              <a:t> and H. T. Ng. 2002.</a:t>
            </a:r>
            <a:r>
              <a:rPr lang="en-US" altLang="ko-KR" sz="1800" b="1" dirty="0"/>
              <a:t>)</a:t>
            </a:r>
            <a:endParaRPr lang="en" altLang="ko-KR" sz="1800" b="1" dirty="0"/>
          </a:p>
          <a:p>
            <a:pPr marL="0" indent="0">
              <a:buNone/>
            </a:pPr>
            <a:r>
              <a:rPr lang="en" altLang="ko-KR" sz="1800" b="1" dirty="0"/>
              <a:t>Word Sense Disambiguation: A survey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(</a:t>
            </a:r>
            <a:r>
              <a:rPr lang="en" altLang="ko-KR" sz="1800" b="1" dirty="0"/>
              <a:t>Roberto </a:t>
            </a:r>
            <a:r>
              <a:rPr lang="en" altLang="ko-KR" sz="1800" b="1" dirty="0" err="1"/>
              <a:t>Navigli</a:t>
            </a:r>
            <a:r>
              <a:rPr lang="en" altLang="ko-KR" sz="1800" b="1" dirty="0"/>
              <a:t>. 2009.</a:t>
            </a:r>
            <a:r>
              <a:rPr lang="en-US" altLang="ko-KR" sz="1800" b="1" dirty="0"/>
              <a:t>)</a:t>
            </a:r>
            <a:endParaRPr lang="en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805324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 접근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/>
              <a:t>의미 부착이 없는 데이터로부터의 학습을 통한 의미 </a:t>
            </a:r>
            <a:r>
              <a:rPr lang="ko-KR" altLang="en-US" sz="2400" b="1" dirty="0" err="1"/>
              <a:t>중의성</a:t>
            </a:r>
            <a:r>
              <a:rPr lang="ko-KR" altLang="en-US" sz="2400" b="1" dirty="0"/>
              <a:t> 해소</a:t>
            </a:r>
            <a:r>
              <a:rPr lang="en-US" altLang="ko-KR" sz="2400" b="1" dirty="0"/>
              <a:t> (</a:t>
            </a:r>
            <a:r>
              <a:rPr lang="ko-KR" altLang="en-US" sz="2400" b="1" dirty="0"/>
              <a:t>박성배</a:t>
            </a:r>
            <a:r>
              <a:rPr lang="en-US" altLang="ko-KR" sz="2400" b="1" dirty="0"/>
              <a:t>, 2000)</a:t>
            </a:r>
            <a:endParaRPr lang="en-US" altLang="ko-KR" sz="2400" dirty="0"/>
          </a:p>
          <a:p>
            <a:endParaRPr lang="en-US" altLang="ko-KR" sz="2400" dirty="0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035500"/>
            <a:ext cx="3139981" cy="1762371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98A6D2B-DCFA-8D44-98A5-1FB3C4AB00DE}"/>
              </a:ext>
            </a:extLst>
          </p:cNvPr>
          <p:cNvSpPr txBox="1">
            <a:spLocks/>
          </p:cNvSpPr>
          <p:nvPr/>
        </p:nvSpPr>
        <p:spPr>
          <a:xfrm>
            <a:off x="464807" y="2921577"/>
            <a:ext cx="4683257" cy="2764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/>
              <a:t>결정트리</a:t>
            </a:r>
            <a:r>
              <a:rPr lang="ko-KR" altLang="en-US" sz="2000" dirty="0"/>
              <a:t> 분류기 사용</a:t>
            </a:r>
            <a:endParaRPr lang="en-US" altLang="ko-KR" sz="2000" dirty="0"/>
          </a:p>
          <a:p>
            <a:r>
              <a:rPr lang="ko-KR" altLang="en-US" sz="2000" dirty="0"/>
              <a:t>위원회에 의한 선택 샘플링</a:t>
            </a:r>
            <a:endParaRPr lang="en-US" altLang="ko-KR" sz="2000" dirty="0"/>
          </a:p>
          <a:p>
            <a:r>
              <a:rPr lang="ko-KR" altLang="en-US" sz="2000" dirty="0"/>
              <a:t>카이스트 말뭉치로 학습</a:t>
            </a:r>
            <a:endParaRPr lang="en-US" altLang="ko-KR" sz="2000" dirty="0"/>
          </a:p>
          <a:p>
            <a:r>
              <a:rPr lang="ko-KR" altLang="en-US" sz="2000" dirty="0"/>
              <a:t>배</a:t>
            </a:r>
            <a:r>
              <a:rPr lang="en-US" altLang="ko-KR" sz="2000" dirty="0"/>
              <a:t>, </a:t>
            </a:r>
            <a:r>
              <a:rPr lang="ko-KR" altLang="en-US" sz="2000" dirty="0"/>
              <a:t>분 </a:t>
            </a:r>
            <a:r>
              <a:rPr lang="ko-KR" altLang="en-US" sz="2000" dirty="0" err="1"/>
              <a:t>두단어에</a:t>
            </a:r>
            <a:r>
              <a:rPr lang="ko-KR" altLang="en-US" sz="2000" dirty="0"/>
              <a:t> 대해서만 테스트</a:t>
            </a:r>
            <a:endParaRPr lang="en-US" altLang="ko-KR" sz="2000" dirty="0"/>
          </a:p>
          <a:p>
            <a:r>
              <a:rPr lang="ko-KR" altLang="en-US" sz="2000" dirty="0"/>
              <a:t>베이스라인</a:t>
            </a:r>
            <a:r>
              <a:rPr lang="en-US" altLang="ko-KR" sz="2000" dirty="0"/>
              <a:t>(MFS) </a:t>
            </a:r>
            <a:r>
              <a:rPr lang="ko-KR" altLang="en-US" sz="2000" dirty="0"/>
              <a:t>보다 </a:t>
            </a:r>
            <a:r>
              <a:rPr lang="en-US" altLang="ko-KR" sz="2000" dirty="0"/>
              <a:t>35% </a:t>
            </a:r>
            <a:r>
              <a:rPr lang="ko-KR" altLang="en-US" sz="2000" dirty="0"/>
              <a:t>높은 정확도</a:t>
            </a:r>
            <a:r>
              <a:rPr lang="en-US" altLang="ko-KR" sz="2000" dirty="0"/>
              <a:t>(88%)</a:t>
            </a:r>
          </a:p>
        </p:txBody>
      </p:sp>
    </p:spTree>
    <p:extLst>
      <p:ext uri="{BB962C8B-B14F-4D97-AF65-F5344CB8AC3E}">
        <p14:creationId xmlns:p14="http://schemas.microsoft.com/office/powerpoint/2010/main" val="375382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 접근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/>
              <a:t>사전의 </a:t>
            </a:r>
            <a:r>
              <a:rPr lang="ko-KR" altLang="en-US" sz="2400" b="1" dirty="0" err="1"/>
              <a:t>뜻풀이말에서</a:t>
            </a:r>
            <a:r>
              <a:rPr lang="ko-KR" altLang="en-US" sz="2400" b="1" dirty="0"/>
              <a:t> 추출한 의미정보에 기반한 동형이의어 </a:t>
            </a:r>
            <a:r>
              <a:rPr lang="ko-KR" altLang="en-US" sz="2400" b="1" dirty="0" err="1"/>
              <a:t>중의성</a:t>
            </a:r>
            <a:r>
              <a:rPr lang="ko-KR" altLang="en-US" sz="2400" b="1" dirty="0"/>
              <a:t> 해결 시스템 </a:t>
            </a:r>
            <a:r>
              <a:rPr lang="en-US" altLang="ko-KR" sz="2400" b="1" dirty="0"/>
              <a:t>(</a:t>
            </a:r>
            <a:r>
              <a:rPr lang="ko-KR" altLang="en-US" sz="2400" b="1" dirty="0" err="1"/>
              <a:t>허정</a:t>
            </a:r>
            <a:r>
              <a:rPr lang="en-US" altLang="ko-KR" sz="2400" b="1" dirty="0"/>
              <a:t>, 2000)</a:t>
            </a:r>
          </a:p>
          <a:p>
            <a:endParaRPr lang="en-US" altLang="ko-KR" sz="2400" dirty="0"/>
          </a:p>
          <a:p>
            <a:r>
              <a:rPr lang="ko-KR" altLang="en-US" sz="2400" dirty="0"/>
              <a:t>사전 뜻풀이에서 공기정보를 추출하여 이용</a:t>
            </a:r>
            <a:endParaRPr lang="en-US" altLang="ko-KR" sz="2400" dirty="0"/>
          </a:p>
          <a:p>
            <a:r>
              <a:rPr lang="ko-KR" altLang="en-US" sz="2400" dirty="0"/>
              <a:t>인접어절에 대한 거리 가중치</a:t>
            </a:r>
            <a:endParaRPr lang="en-US" altLang="ko-KR" sz="2400" dirty="0"/>
          </a:p>
          <a:p>
            <a:r>
              <a:rPr lang="en-US" altLang="ko-KR" sz="2400" dirty="0"/>
              <a:t>ETRI </a:t>
            </a:r>
            <a:r>
              <a:rPr lang="ko-KR" altLang="en-US" sz="2400" dirty="0"/>
              <a:t>코퍼스를 이용하여 </a:t>
            </a:r>
            <a:r>
              <a:rPr lang="en-US" altLang="ko-KR" sz="2400" dirty="0"/>
              <a:t>1,796</a:t>
            </a:r>
            <a:r>
              <a:rPr lang="ko-KR" altLang="en-US" sz="2400" dirty="0"/>
              <a:t>문장을 실험</a:t>
            </a:r>
            <a:endParaRPr lang="en-US" altLang="ko-KR" sz="2400" dirty="0"/>
          </a:p>
          <a:p>
            <a:r>
              <a:rPr lang="ko-KR" altLang="en-US" sz="2400" dirty="0"/>
              <a:t>총 </a:t>
            </a:r>
            <a:r>
              <a:rPr lang="en-US" altLang="ko-KR" sz="2400" dirty="0"/>
              <a:t>9</a:t>
            </a:r>
            <a:r>
              <a:rPr lang="ko-KR" altLang="en-US" sz="2400" dirty="0"/>
              <a:t>개의 단어에 대해 평균 </a:t>
            </a:r>
            <a:r>
              <a:rPr lang="en-US" altLang="ko-KR" sz="2400" dirty="0"/>
              <a:t>80% </a:t>
            </a:r>
            <a:r>
              <a:rPr lang="ko-KR" altLang="en-US" sz="2400" dirty="0"/>
              <a:t>정확도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5728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최근 연구들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워드 </a:t>
            </a:r>
            <a:r>
              <a:rPr lang="ko-KR" altLang="en-US" dirty="0" err="1"/>
              <a:t>임베딩</a:t>
            </a:r>
            <a:r>
              <a:rPr lang="ko-KR" altLang="en-US" dirty="0"/>
              <a:t> 등장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통계기반</a:t>
            </a:r>
            <a:r>
              <a:rPr lang="en-US" altLang="ko-KR" dirty="0"/>
              <a:t> </a:t>
            </a:r>
            <a:r>
              <a:rPr lang="ko-KR" altLang="en-US" dirty="0"/>
              <a:t>접근방식</a:t>
            </a:r>
          </a:p>
          <a:p>
            <a:endParaRPr lang="ko-KR" altLang="en-US" dirty="0"/>
          </a:p>
          <a:p>
            <a:r>
              <a:rPr lang="ko-KR" altLang="en-US" dirty="0"/>
              <a:t>지식기반</a:t>
            </a:r>
            <a:r>
              <a:rPr lang="en-US" altLang="ko-KR" dirty="0"/>
              <a:t> </a:t>
            </a:r>
            <a:r>
              <a:rPr lang="ko-KR" altLang="en-US" dirty="0"/>
              <a:t>접근방식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분류기</a:t>
            </a:r>
          </a:p>
          <a:p>
            <a:endParaRPr lang="ko-KR" altLang="en-US" dirty="0"/>
          </a:p>
          <a:p>
            <a:r>
              <a:rPr lang="ko-KR" altLang="en-US" dirty="0"/>
              <a:t>기타 접근방식</a:t>
            </a:r>
          </a:p>
        </p:txBody>
      </p:sp>
    </p:spTree>
    <p:extLst>
      <p:ext uri="{BB962C8B-B14F-4D97-AF65-F5344CB8AC3E}">
        <p14:creationId xmlns:p14="http://schemas.microsoft.com/office/powerpoint/2010/main" val="411586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워드 </a:t>
            </a:r>
            <a:r>
              <a:rPr lang="ko-KR" altLang="en-US" dirty="0" err="1"/>
              <a:t>임베딩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400" dirty="0"/>
              <a:t>한국어 단어 공간 모델을 이용한 단어 의미 </a:t>
            </a:r>
            <a:r>
              <a:rPr lang="ko-KR" altLang="en-US" sz="2400" dirty="0" err="1"/>
              <a:t>중의성</a:t>
            </a:r>
            <a:r>
              <a:rPr lang="ko-KR" altLang="en-US" sz="2400" dirty="0"/>
              <a:t> 해소</a:t>
            </a:r>
            <a:r>
              <a:rPr lang="en-US" altLang="ko-KR" sz="2400" dirty="0"/>
              <a:t> (</a:t>
            </a:r>
            <a:r>
              <a:rPr lang="ko-KR" altLang="en-US" sz="2400" dirty="0" err="1"/>
              <a:t>박용민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en-US" altLang="ko-KR" sz="2400" dirty="0"/>
              <a:t>2012),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marL="0" indent="0" algn="ctr">
              <a:buNone/>
            </a:pPr>
            <a:r>
              <a:rPr lang="ko-KR" altLang="en-US" sz="2400" dirty="0"/>
              <a:t>용언의 의미 제약을 이용한 단어 </a:t>
            </a:r>
            <a:r>
              <a:rPr lang="ko-KR" altLang="en-US" sz="2400" dirty="0" err="1"/>
              <a:t>임베딩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ko-KR" altLang="en-US" sz="2400" dirty="0"/>
              <a:t>이주상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en-US" altLang="ko-KR" sz="2400" dirty="0"/>
              <a:t>2015),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marL="0" indent="0" algn="ctr">
              <a:buNone/>
            </a:pPr>
            <a:r>
              <a:rPr lang="ko-KR" altLang="en-US" sz="2400" dirty="0"/>
              <a:t>형태소 기반 효율적인 한국어 단어 </a:t>
            </a:r>
            <a:r>
              <a:rPr lang="ko-KR" altLang="en-US" sz="2400" dirty="0" err="1"/>
              <a:t>임베딩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ko-KR" altLang="en-US" sz="2400" dirty="0"/>
              <a:t>이동준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en-US" altLang="ko-KR" sz="2400" dirty="0"/>
              <a:t>2015),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marL="0" indent="0" algn="ctr">
              <a:buNone/>
            </a:pPr>
            <a:r>
              <a:rPr lang="en" altLang="ko-KR" sz="2400" dirty="0"/>
              <a:t>A unified model for word sense representation and disambiguation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Xinxiong</a:t>
            </a:r>
            <a:r>
              <a:rPr lang="en-US" altLang="ko-KR" sz="2400" dirty="0"/>
              <a:t> Chen,</a:t>
            </a:r>
            <a:r>
              <a:rPr lang="ko-KR" altLang="en-US" sz="2400" dirty="0"/>
              <a:t> </a:t>
            </a:r>
            <a:r>
              <a:rPr lang="en-US" altLang="ko-KR" sz="2400" dirty="0"/>
              <a:t>2014)……</a:t>
            </a:r>
          </a:p>
          <a:p>
            <a:endParaRPr lang="en-US" altLang="ko-KR" dirty="0"/>
          </a:p>
          <a:p>
            <a:r>
              <a:rPr lang="ko-KR" altLang="en-US" dirty="0"/>
              <a:t>무진장 많습니다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181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워드 </a:t>
            </a:r>
            <a:r>
              <a:rPr lang="ko-KR" altLang="en-US" dirty="0" err="1"/>
              <a:t>임베딩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ko-KR" sz="2800" b="1" dirty="0"/>
              <a:t>Efficient estimation of word representations in vector space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Mikolov</a:t>
            </a:r>
            <a:r>
              <a:rPr lang="en-US" altLang="ko-KR" sz="2800" b="1" dirty="0"/>
              <a:t>, 2013)</a:t>
            </a:r>
          </a:p>
          <a:p>
            <a:r>
              <a:rPr lang="en-US" altLang="ko-KR" dirty="0"/>
              <a:t>Word2Vector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0589BB-7B92-C44A-812F-BA1464BC0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76" y="3663154"/>
            <a:ext cx="3962648" cy="243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18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{D7233791-030A-8246-A676-549F025D0947}tf10001071</Template>
  <TotalTime>808</TotalTime>
  <Words>1151</Words>
  <Application>Microsoft Macintosh PowerPoint</Application>
  <PresentationFormat>화면 슬라이드 쇼(4:3)</PresentationFormat>
  <Paragraphs>163</Paragraphs>
  <Slides>25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Nanum Gothic</vt:lpstr>
      <vt:lpstr>Arial</vt:lpstr>
      <vt:lpstr>Office 테마</vt:lpstr>
      <vt:lpstr>한국어 단어 중의성 해소</vt:lpstr>
      <vt:lpstr>개요</vt:lpstr>
      <vt:lpstr>초기 접근 방식</vt:lpstr>
      <vt:lpstr>초기 접근 방식</vt:lpstr>
      <vt:lpstr>초기 접근 방식</vt:lpstr>
      <vt:lpstr>초기 접근 방식</vt:lpstr>
      <vt:lpstr>최근 연구들</vt:lpstr>
      <vt:lpstr>워드 임베딩</vt:lpstr>
      <vt:lpstr>워드 임베딩</vt:lpstr>
      <vt:lpstr>워드 임베딩</vt:lpstr>
      <vt:lpstr>워드 임베딩</vt:lpstr>
      <vt:lpstr>통계기반 접근방식</vt:lpstr>
      <vt:lpstr>통계기반 접근방식</vt:lpstr>
      <vt:lpstr>지식기반 접근방식</vt:lpstr>
      <vt:lpstr>분류기</vt:lpstr>
      <vt:lpstr>기타 접근방식</vt:lpstr>
      <vt:lpstr>더 많은 연구들</vt:lpstr>
      <vt:lpstr>State of the art – Linear classifier</vt:lpstr>
      <vt:lpstr>State of the art – Linear classifier</vt:lpstr>
      <vt:lpstr>State of the art – Semi-supervised</vt:lpstr>
      <vt:lpstr>State of the art – 지식기반</vt:lpstr>
      <vt:lpstr>State of the art – 그래프</vt:lpstr>
      <vt:lpstr>State of the art – 신경망</vt:lpstr>
      <vt:lpstr>State of the art – Word embedding</vt:lpstr>
      <vt:lpstr>정리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ssecom</dc:creator>
  <cp:lastModifiedBy>Microsoft Office User</cp:lastModifiedBy>
  <cp:revision>31</cp:revision>
  <dcterms:created xsi:type="dcterms:W3CDTF">2018-07-19T13:48:05Z</dcterms:created>
  <dcterms:modified xsi:type="dcterms:W3CDTF">2018-07-20T05:33:49Z</dcterms:modified>
</cp:coreProperties>
</file>